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72" r:id="rId2"/>
    <p:sldId id="273" r:id="rId3"/>
    <p:sldId id="269" r:id="rId4"/>
    <p:sldId id="259" r:id="rId5"/>
    <p:sldId id="262" r:id="rId6"/>
    <p:sldId id="263" r:id="rId7"/>
    <p:sldId id="270" r:id="rId8"/>
    <p:sldId id="264" r:id="rId9"/>
    <p:sldId id="266" r:id="rId10"/>
    <p:sldId id="265" r:id="rId11"/>
    <p:sldId id="267" r:id="rId12"/>
    <p:sldId id="271" r:id="rId13"/>
    <p:sldId id="268" r:id="rId14"/>
    <p:sldId id="274" r:id="rId15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9333" autoAdjust="0"/>
  </p:normalViewPr>
  <p:slideViewPr>
    <p:cSldViewPr>
      <p:cViewPr varScale="1">
        <p:scale>
          <a:sx n="78" d="100"/>
          <a:sy n="78" d="100"/>
        </p:scale>
        <p:origin x="-92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4/23/2014</a:t>
            </a:fld>
            <a:endParaRPr lang="en-US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4/23/2014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4/23/2014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4/23/2014</a:t>
            </a:fld>
            <a:endParaRPr lang="en-US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en-US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4/23/2014</a:t>
            </a:fld>
            <a:endParaRPr lang="en-US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4/23/2014</a:t>
            </a:fld>
            <a:endParaRPr lang="en-US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4/23/2014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4/23/2014</a:t>
            </a:fld>
            <a:endParaRPr lang="en-US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4/23/2014</a:t>
            </a:fld>
            <a:endParaRPr lang="en-US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4/23/2014</a:t>
            </a:fld>
            <a:endParaRPr lang="en-US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4/23/2014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4/23/2014</a:t>
            </a:fld>
            <a:endParaRPr lang="en-US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381000"/>
            <a:ext cx="8763000" cy="838200"/>
          </a:xfrm>
        </p:spPr>
        <p:txBody>
          <a:bodyPr>
            <a:prstTxWarp prst="textDoubleWave1">
              <a:avLst/>
            </a:prstTxWarp>
            <a:normAutofit/>
          </a:bodyPr>
          <a:lstStyle/>
          <a:p>
            <a:r>
              <a:rPr lang="ru-RU" sz="20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latin typeface="Times New Roman" pitchFamily="18" charset="0"/>
                <a:cs typeface="Times New Roman" pitchFamily="18" charset="0"/>
              </a:rPr>
              <a:t>Проект  «разнообразие  природы  родного  края»</a:t>
            </a:r>
            <a:endParaRPr lang="ru-RU" sz="2000" b="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48000" endA="300" endPos="55000" dir="5400000" sy="-9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52400" y="2895600"/>
            <a:ext cx="8686800" cy="2117725"/>
          </a:xfrm>
        </p:spPr>
        <p:txBody>
          <a:bodyPr>
            <a:normAutofit/>
          </a:bodyPr>
          <a:lstStyle/>
          <a:p>
            <a:pPr marL="0" indent="342900">
              <a:spcBef>
                <a:spcPts val="0"/>
              </a:spcBef>
              <a:buNone/>
            </a:pPr>
            <a:r>
              <a:rPr lang="ru-RU" sz="2400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Выполнили:</a:t>
            </a:r>
            <a:r>
              <a:rPr lang="ru-RU" sz="24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Колодин</a:t>
            </a:r>
            <a:r>
              <a:rPr lang="ru-RU" sz="24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 Максим Александрович, </a:t>
            </a:r>
            <a:r>
              <a:rPr lang="ru-RU" sz="24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Таухетдинов</a:t>
            </a:r>
            <a:r>
              <a:rPr lang="ru-RU" sz="24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Руслан </a:t>
            </a:r>
            <a:r>
              <a:rPr lang="ru-RU" sz="24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Абдухаликович</a:t>
            </a:r>
            <a:r>
              <a:rPr lang="ru-RU" sz="24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, Утробина Лилия Викторовна - 3 класс</a:t>
            </a:r>
            <a:br>
              <a:rPr lang="ru-RU" sz="24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МБОУ «Таёжинская нош»</a:t>
            </a:r>
            <a:br>
              <a:rPr lang="ru-RU" sz="24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д. Таёжная, ул. Школьная – 10</a:t>
            </a:r>
            <a:br>
              <a:rPr lang="ru-RU" sz="24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Руководитель </a:t>
            </a:r>
            <a:r>
              <a:rPr lang="ru-RU" sz="24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– Плагов Виталий Алексеевич</a:t>
            </a:r>
            <a:endParaRPr lang="ru-RU" sz="2400" dirty="0">
              <a:solidFill>
                <a:srgbClr val="7030A0"/>
              </a:solidFill>
            </a:endParaRPr>
          </a:p>
        </p:txBody>
      </p:sp>
      <p:pic>
        <p:nvPicPr>
          <p:cNvPr id="14338" name="Picture 2" descr="http://im4-tub-ru.yandex.net/i?id=216130848-21-72&amp;n=2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05600" y="3657600"/>
            <a:ext cx="2133600" cy="3074328"/>
          </a:xfrm>
          <a:prstGeom prst="rect">
            <a:avLst/>
          </a:prstGeom>
          <a:noFill/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40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Пещеры Боградского района   </a:t>
            </a:r>
            <a:endParaRPr lang="ru-RU" sz="4000" b="1" dirty="0">
              <a:solidFill>
                <a:srgbClr val="00B05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algn="ctr">
              <a:buNone/>
            </a:pPr>
            <a:r>
              <a:rPr lang="ru-RU" sz="29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Двуглазка</a:t>
            </a:r>
          </a:p>
          <a:p>
            <a:pPr marL="0" indent="342900" algn="just">
              <a:lnSpc>
                <a:spcPct val="160000"/>
              </a:lnSpc>
              <a:spcBef>
                <a:spcPts val="0"/>
              </a:spcBef>
              <a:buNone/>
            </a:pP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Место нахождения: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пещера расположена в 50 км к западу от Абакана на р. Толчея в 1,5 км к западу от одноименной деревни (в 8 км от д. Таёжная)</a:t>
            </a:r>
          </a:p>
          <a:p>
            <a:pPr marL="0" indent="342900" algn="just">
              <a:lnSpc>
                <a:spcPct val="160000"/>
              </a:lnSpc>
              <a:spcBef>
                <a:spcPts val="0"/>
              </a:spcBef>
              <a:buNone/>
            </a:pP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Это самая известная стоянка древних людей в нашем районе. В пещере были найдены каменные орудия труда и много костей животных (пищевые отходы), кости принадлежали кулану, лошади, носорогу, зубру, аргали, сайги, северному оленю. Из хищников – кости гиены, льва, медведя, волка, лисицы. 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latin typeface="Times New Roman" pitchFamily="18" charset="0"/>
                <a:cs typeface="Times New Roman" pitchFamily="18" charset="0"/>
              </a:rPr>
              <a:t>Животный мир 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48000" endA="300" endPos="55000" dir="5400000" sy="-9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1554163"/>
            <a:ext cx="8686800" cy="1493837"/>
          </a:xfrm>
        </p:spPr>
        <p:txBody>
          <a:bodyPr>
            <a:normAutofit/>
          </a:bodyPr>
          <a:lstStyle/>
          <a:p>
            <a:pPr marL="0" indent="342900" algn="just">
              <a:spcBef>
                <a:spcPts val="0"/>
              </a:spcBef>
              <a:buNone/>
            </a:pP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Республика Хакасия располагает большим разнообразием животных и птиц, от полевых мышей до огромных и прекрасных сохатых.</a:t>
            </a:r>
            <a:endParaRPr lang="ru-RU" sz="28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pic>
        <p:nvPicPr>
          <p:cNvPr id="4" name="Рисунок 3" descr="http://im0-tub-ru.yandex.net/i?id=506319619-62-72&amp;n=21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0759767">
            <a:off x="550047" y="3956366"/>
            <a:ext cx="2072410" cy="18964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4" name="Picture 2" descr="http://im0-tub-ru.yandex.net/i?id=214852284-00-72&amp;n=2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114783">
            <a:off x="6116221" y="3413222"/>
            <a:ext cx="2618032" cy="1990091"/>
          </a:xfrm>
          <a:prstGeom prst="rect">
            <a:avLst/>
          </a:prstGeom>
          <a:noFill/>
        </p:spPr>
      </p:pic>
      <p:pic>
        <p:nvPicPr>
          <p:cNvPr id="3076" name="Picture 4" descr="http://im3-tub-ru.yandex.net/i?id=220868245-21-72&amp;n=2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8600" y="228600"/>
            <a:ext cx="1905000" cy="1428750"/>
          </a:xfrm>
          <a:prstGeom prst="rect">
            <a:avLst/>
          </a:prstGeom>
          <a:noFill/>
        </p:spPr>
      </p:pic>
      <p:pic>
        <p:nvPicPr>
          <p:cNvPr id="3078" name="Picture 6" descr="http://im1-tub-ru.yandex.net/i?id=92752918-57-72&amp;n=2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276952">
            <a:off x="3254800" y="3046135"/>
            <a:ext cx="1905000" cy="1428750"/>
          </a:xfrm>
          <a:prstGeom prst="rect">
            <a:avLst/>
          </a:prstGeom>
          <a:noFill/>
        </p:spPr>
      </p:pic>
      <p:pic>
        <p:nvPicPr>
          <p:cNvPr id="3080" name="Picture 8" descr="http://im2-tub-ru.yandex.net/i?id=149826229-27-72&amp;n=21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21276636">
            <a:off x="3429000" y="5105400"/>
            <a:ext cx="1905000" cy="1428750"/>
          </a:xfrm>
          <a:prstGeom prst="rect">
            <a:avLst/>
          </a:prstGeom>
          <a:noFill/>
        </p:spPr>
      </p:pic>
    </p:spTree>
  </p:cSld>
  <p:clrMapOvr>
    <a:masterClrMapping/>
  </p:clrMapOvr>
  <p:transition>
    <p:cover dir="r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3352800"/>
          </a:xfrm>
        </p:spPr>
        <p:txBody>
          <a:bodyPr>
            <a:normAutofit/>
          </a:bodyPr>
          <a:lstStyle/>
          <a:p>
            <a:pPr algn="ctr">
              <a:defRPr/>
            </a:pPr>
            <a:r>
              <a:rPr lang="ru-RU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00660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ЛЕСА ТВОИ  МОГУЧИЕ, </a:t>
            </a:r>
            <a:br>
              <a:rPr lang="ru-RU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00660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00660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ЧТО ТЯНУТ ВЕТВИ ВВЫСЬ</a:t>
            </a:r>
            <a:br>
              <a:rPr lang="ru-RU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00660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00660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БЕРЁЗЫ, СОСНЫ, ЕЛИ ТУТ</a:t>
            </a:r>
            <a:br>
              <a:rPr lang="ru-RU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00660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00660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ВСЕ ВМЕСТЕ СОБРАЛИСЬ  </a:t>
            </a:r>
            <a:br>
              <a:rPr lang="ru-RU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00660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Picture 5" descr="xakassiya-2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67400" y="3048000"/>
            <a:ext cx="2514600" cy="36576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latin typeface="Times New Roman" pitchFamily="18" charset="0"/>
                <a:cs typeface="Times New Roman" pitchFamily="18" charset="0"/>
              </a:rPr>
              <a:t>Растительный мир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48000" endA="300" endPos="55000" dir="5400000" sy="-9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1554163"/>
            <a:ext cx="8686800" cy="2484437"/>
          </a:xfrm>
        </p:spPr>
        <p:txBody>
          <a:bodyPr>
            <a:normAutofit lnSpcReduction="10000"/>
          </a:bodyPr>
          <a:lstStyle/>
          <a:p>
            <a:pPr marL="0" indent="342900" algn="just">
              <a:spcBef>
                <a:spcPts val="0"/>
              </a:spcBef>
              <a:buNone/>
            </a:pP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Край очень чудесный. В нем растут прекрасные белоствольные березы, красавицы рябинки с красными гроздьями 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ягод, сосновые боры и множество красивых и неповторимых деревьев, кустарников и цветов.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http://im4-tub-ru.yandex.net/i?id=186454103-23-72&amp;n=2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1221663">
            <a:off x="152400" y="152400"/>
            <a:ext cx="1905000" cy="1428750"/>
          </a:xfrm>
          <a:prstGeom prst="rect">
            <a:avLst/>
          </a:prstGeom>
          <a:noFill/>
        </p:spPr>
      </p:pic>
      <p:pic>
        <p:nvPicPr>
          <p:cNvPr id="1028" name="Picture 4" descr="http://im6-tub-ru.yandex.net/i?id=685618893-12-72&amp;n=2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21263">
            <a:off x="533400" y="4191000"/>
            <a:ext cx="2143125" cy="1428750"/>
          </a:xfrm>
          <a:prstGeom prst="rect">
            <a:avLst/>
          </a:prstGeom>
          <a:noFill/>
        </p:spPr>
      </p:pic>
      <p:pic>
        <p:nvPicPr>
          <p:cNvPr id="1030" name="Picture 6" descr="http://im7-tub-ru.yandex.net/i?id=62756965-25-72&amp;n=2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599901">
            <a:off x="6737952" y="3442699"/>
            <a:ext cx="2038350" cy="1428750"/>
          </a:xfrm>
          <a:prstGeom prst="rect">
            <a:avLst/>
          </a:prstGeom>
          <a:noFill/>
        </p:spPr>
      </p:pic>
      <p:pic>
        <p:nvPicPr>
          <p:cNvPr id="1032" name="Picture 8" descr="http://im0-tub-ru.yandex.net/i?id=312946012-24-72&amp;n=2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21056523">
            <a:off x="2613585" y="5114291"/>
            <a:ext cx="2162175" cy="1428750"/>
          </a:xfrm>
          <a:prstGeom prst="rect">
            <a:avLst/>
          </a:prstGeom>
          <a:noFill/>
        </p:spPr>
      </p:pic>
      <p:pic>
        <p:nvPicPr>
          <p:cNvPr id="1034" name="Picture 10" descr="http://im0-tub-ru.yandex.net/i?id=67701278-03-72&amp;n=21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1202177">
            <a:off x="4759106" y="4169304"/>
            <a:ext cx="1905000" cy="1428750"/>
          </a:xfrm>
          <a:prstGeom prst="rect">
            <a:avLst/>
          </a:prstGeom>
          <a:noFill/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2400" y="0"/>
            <a:ext cx="8839200" cy="1295400"/>
          </a:xfrm>
        </p:spPr>
        <p:txBody>
          <a:bodyPr>
            <a:prstTxWarp prst="textCanDown">
              <a:avLst/>
            </a:prstTxWarp>
            <a:normAutofit fontScale="90000"/>
          </a:bodyPr>
          <a:lstStyle/>
          <a:p>
            <a:r>
              <a:rPr lang="ru-RU" b="1" i="1" u="sng" dirty="0" smtClean="0">
                <a:solidFill>
                  <a:srgbClr val="00B0F0"/>
                </a:solidFill>
              </a:rPr>
              <a:t>Мы гордимся тем, что живем в ХАКАСИИ!</a:t>
            </a:r>
            <a:r>
              <a:rPr lang="ru-RU" dirty="0" smtClean="0">
                <a:solidFill>
                  <a:srgbClr val="00B0F0"/>
                </a:solidFill>
              </a:rPr>
              <a:t/>
            </a:r>
            <a:br>
              <a:rPr lang="ru-RU" dirty="0" smtClean="0">
                <a:solidFill>
                  <a:srgbClr val="00B0F0"/>
                </a:solidFill>
              </a:rPr>
            </a:br>
            <a:endParaRPr lang="ru-RU" dirty="0">
              <a:solidFill>
                <a:srgbClr val="00B0F0"/>
              </a:solidFill>
            </a:endParaRPr>
          </a:p>
        </p:txBody>
      </p:sp>
      <p:sp>
        <p:nvSpPr>
          <p:cNvPr id="1026" name="AutoShape 2" descr="http://im3-tub-ru.yandex.net/i?id=261487304-06-72&amp;n=2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27" name="Picture 3" descr="D:\Фото\ЕрГакИ 2007\оз. Светлое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990600"/>
            <a:ext cx="9144000" cy="5867400"/>
          </a:xfrm>
          <a:prstGeom prst="rect">
            <a:avLst/>
          </a:prstGeom>
          <a:noFill/>
        </p:spPr>
      </p:pic>
    </p:spTree>
  </p:cSld>
  <p:clrMapOvr>
    <a:masterClrMapping/>
  </p:clrMapOvr>
  <p:transition>
    <p:circl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2400" y="457200"/>
            <a:ext cx="8991600" cy="838200"/>
          </a:xfrm>
        </p:spPr>
        <p:txBody>
          <a:bodyPr>
            <a:normAutofit/>
          </a:bodyPr>
          <a:lstStyle/>
          <a:p>
            <a:r>
              <a:rPr lang="ru-RU" sz="2800" b="1" dirty="0" smtClean="0"/>
              <a:t>Цель</a:t>
            </a:r>
            <a:r>
              <a:rPr lang="ru-RU" sz="2800" dirty="0" smtClean="0"/>
              <a:t>: Познакомиться с природой родного края</a:t>
            </a:r>
            <a:endParaRPr lang="ru-RU" sz="2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Задачи: </a:t>
            </a:r>
            <a:endParaRPr lang="ru-RU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buFont typeface="Arial" pitchFamily="34" charset="0"/>
              <a:buChar char="•"/>
            </a:pP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Собрать информацию в виде фотографий и текстового материала.</a:t>
            </a:r>
          </a:p>
          <a:p>
            <a:pPr algn="just">
              <a:buFont typeface="Arial" pitchFamily="34" charset="0"/>
              <a:buChar char="•"/>
            </a:pP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Подготовить рассказ-презентацию.</a:t>
            </a:r>
          </a:p>
        </p:txBody>
      </p:sp>
    </p:spTree>
  </p:cSld>
  <p:clrMapOvr>
    <a:masterClrMapping/>
  </p:clrMapOvr>
  <p:transition>
    <p:cover dir="l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1828800"/>
            <a:ext cx="6248400" cy="4251325"/>
          </a:xfrm>
        </p:spPr>
        <p:txBody>
          <a:bodyPr/>
          <a:lstStyle/>
          <a:p>
            <a:pPr algn="ctr">
              <a:buNone/>
              <a:defRPr/>
            </a:pPr>
            <a:endParaRPr lang="ru-RU" b="1" dirty="0" smtClean="0">
              <a:solidFill>
                <a:srgbClr val="33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  <a:p>
            <a:pPr algn="ctr">
              <a:buNone/>
              <a:defRPr/>
            </a:pPr>
            <a:r>
              <a:rPr lang="ru-RU" b="1" dirty="0" smtClean="0">
                <a:solidFill>
                  <a:srgbClr val="33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ХАКАСИЯ МОЯ…</a:t>
            </a:r>
          </a:p>
          <a:p>
            <a:pPr algn="ctr">
              <a:buNone/>
              <a:defRPr/>
            </a:pPr>
            <a:r>
              <a:rPr lang="ru-RU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БОГАТА ТЫ КРАСОТАМИ: </a:t>
            </a:r>
          </a:p>
          <a:p>
            <a:pPr algn="ctr">
              <a:buNone/>
              <a:defRPr/>
            </a:pPr>
            <a:r>
              <a:rPr lang="ru-RU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ГЛАЗА ТВОИХ ОЗЕР, КАК ЗЕРКАЛА</a:t>
            </a:r>
          </a:p>
          <a:p>
            <a:pPr algn="ctr">
              <a:buNone/>
              <a:defRPr/>
            </a:pPr>
            <a:r>
              <a:rPr lang="ru-RU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 КОСАМИ ЛЕЖАТ ВЕРШИНЫ ГОР</a:t>
            </a:r>
            <a:endParaRPr lang="ru-RU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ru-RU" dirty="0"/>
          </a:p>
        </p:txBody>
      </p:sp>
      <p:pic>
        <p:nvPicPr>
          <p:cNvPr id="4" name="Содержимое 3" descr="C:\Documents and Settings\Саша\Мои документы\Мои рисунки\20081222010931-8009.jpg"/>
          <p:cNvPicPr>
            <a:picLocks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304800"/>
            <a:ext cx="3581400" cy="198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C:\Documents and Settings\Саша\Мои документы\Мои рисунки\20081222011514-819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53200" y="4419600"/>
            <a:ext cx="1981200" cy="198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Содержимое 6" descr="http://maxpark.com/static/u/photo/1712521957/740_356630.jpeg"/>
          <p:cNvPicPr>
            <a:picLocks noGrp="1"/>
          </p:cNvPicPr>
          <p:nvPr>
            <p:ph sz="quarter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" y="990600"/>
            <a:ext cx="4367212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Прямоугольник 10"/>
          <p:cNvSpPr/>
          <p:nvPr/>
        </p:nvSpPr>
        <p:spPr>
          <a:xfrm>
            <a:off x="228600" y="0"/>
            <a:ext cx="8686800" cy="76200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Stop">
              <a:avLst/>
            </a:prstTxWarp>
            <a:spAutoFit/>
            <a:scene3d>
              <a:camera prst="orthographicFront"/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5400" b="1" spc="100" dirty="0" smtClean="0">
                <a:ln w="18000">
                  <a:solidFill>
                    <a:srgbClr val="00B0F0"/>
                  </a:solidFill>
                  <a:prstDash val="solid"/>
                </a:ln>
                <a:solidFill>
                  <a:srgbClr val="0070C0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Лечебные водоёмы</a:t>
            </a:r>
            <a:endParaRPr lang="ru-RU" sz="5400" b="1" spc="100" dirty="0">
              <a:ln w="18000">
                <a:solidFill>
                  <a:srgbClr val="00B0F0"/>
                </a:solidFill>
                <a:prstDash val="solid"/>
              </a:ln>
              <a:solidFill>
                <a:srgbClr val="0070C0"/>
              </a:solidFill>
              <a:effectLst>
                <a:glow rad="101600">
                  <a:schemeClr val="accent1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12" name="Содержимое 2"/>
          <p:cNvSpPr>
            <a:spLocks noGrp="1"/>
          </p:cNvSpPr>
          <p:nvPr>
            <p:ph idx="1"/>
          </p:nvPr>
        </p:nvSpPr>
        <p:spPr>
          <a:xfrm>
            <a:off x="4572000" y="1295400"/>
            <a:ext cx="4191000" cy="4525963"/>
          </a:xfrm>
        </p:spPr>
        <p:txBody>
          <a:bodyPr>
            <a:normAutofit/>
          </a:bodyPr>
          <a:lstStyle/>
          <a:p>
            <a:pPr algn="ctr" eaLnBrk="1" hangingPunct="1">
              <a:buFontTx/>
              <a:buNone/>
              <a:defRPr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b="1" dirty="0" smtClean="0">
                <a:solidFill>
                  <a:srgbClr val="CC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Республика богата</a:t>
            </a:r>
          </a:p>
          <a:p>
            <a:pPr algn="ctr" eaLnBrk="1" hangingPunct="1">
              <a:buFontTx/>
              <a:buNone/>
              <a:defRPr/>
            </a:pPr>
            <a:r>
              <a:rPr lang="ru-RU" b="1" dirty="0" smtClean="0">
                <a:solidFill>
                  <a:srgbClr val="CC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природными лечебными ресурсами - 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подземными минеральными водами, водами озер, содержащимися в озерах лечебными минеральными грязями</a:t>
            </a:r>
            <a:r>
              <a:rPr lang="ru-RU" b="1" dirty="0" smtClean="0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 eaLnBrk="1" hangingPunct="1">
              <a:buFontTx/>
              <a:buNone/>
              <a:defRPr/>
            </a:pPr>
            <a:r>
              <a:rPr lang="ru-RU" b="1" dirty="0" smtClean="0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         </a:t>
            </a:r>
          </a:p>
          <a:p>
            <a:pPr algn="ctr" eaLnBrk="1" hangingPunct="1">
              <a:buFontTx/>
              <a:buNone/>
              <a:defRPr/>
            </a:pPr>
            <a:r>
              <a:rPr lang="ru-RU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Наиболее известные:  </a:t>
            </a:r>
          </a:p>
          <a:p>
            <a:pPr algn="just" eaLnBrk="1" hangingPunct="1">
              <a:buFontTx/>
              <a:buNone/>
              <a:defRPr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   озеро Шира, Беле,  Алтайское,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Тус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Шунет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Ханкуль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 eaLnBrk="1" hangingPunct="1">
              <a:defRPr/>
            </a:pPr>
            <a:endParaRPr lang="ru-RU" sz="2000" dirty="0" smtClean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2400" y="0"/>
            <a:ext cx="8839200" cy="1524000"/>
          </a:xfrm>
        </p:spPr>
        <p:txBody>
          <a:bodyPr>
            <a:prstTxWarp prst="textWave4">
              <a:avLst>
                <a:gd name="adj1" fmla="val 7167"/>
                <a:gd name="adj2" fmla="val -4138"/>
              </a:avLst>
            </a:prstTxWarp>
            <a:normAutofit fontScale="90000"/>
          </a:bodyPr>
          <a:lstStyle/>
          <a:p>
            <a:r>
              <a:rPr lang="ru-RU" b="1" dirty="0" smtClean="0">
                <a:ln>
                  <a:solidFill>
                    <a:srgbClr val="00B0F0"/>
                  </a:solidFill>
                </a:ln>
                <a:solidFill>
                  <a:srgbClr val="00B0F0"/>
                </a:solidFill>
              </a:rPr>
              <a:t/>
            </a:r>
            <a:br>
              <a:rPr lang="ru-RU" b="1" dirty="0" smtClean="0">
                <a:ln>
                  <a:solidFill>
                    <a:srgbClr val="00B0F0"/>
                  </a:solidFill>
                </a:ln>
                <a:solidFill>
                  <a:srgbClr val="00B0F0"/>
                </a:solidFill>
              </a:rPr>
            </a:br>
            <a:r>
              <a:rPr lang="ru-RU" b="1" dirty="0" smtClean="0">
                <a:ln>
                  <a:solidFill>
                    <a:srgbClr val="00B0F0"/>
                  </a:solidFill>
                </a:ln>
                <a:solidFill>
                  <a:srgbClr val="00B0F0"/>
                </a:solidFill>
              </a:rPr>
              <a:t/>
            </a:r>
            <a:br>
              <a:rPr lang="ru-RU" b="1" dirty="0" smtClean="0">
                <a:ln>
                  <a:solidFill>
                    <a:srgbClr val="00B0F0"/>
                  </a:solidFill>
                </a:ln>
                <a:solidFill>
                  <a:srgbClr val="00B0F0"/>
                </a:solidFill>
              </a:rPr>
            </a:br>
            <a:r>
              <a:rPr lang="ru-RU" b="1" dirty="0" smtClean="0">
                <a:ln>
                  <a:solidFill>
                    <a:srgbClr val="00B0F0"/>
                  </a:solidFill>
                </a:ln>
                <a:solidFill>
                  <a:srgbClr val="00B0F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reflection blurRad="12700" stA="48000" endA="300" endPos="55000" dir="5400000" sy="-90000" algn="bl" rotWithShape="0"/>
                </a:effectLst>
              </a:rPr>
              <a:t>Горы Хакасии</a:t>
            </a:r>
            <a:r>
              <a:rPr lang="ru-RU" b="1" dirty="0" smtClean="0">
                <a:ln>
                  <a:solidFill>
                    <a:srgbClr val="00B0F0"/>
                  </a:solidFill>
                </a:ln>
                <a:solidFill>
                  <a:srgbClr val="00B0F0"/>
                </a:solidFill>
              </a:rPr>
              <a:t/>
            </a:r>
            <a:br>
              <a:rPr lang="ru-RU" b="1" dirty="0" smtClean="0">
                <a:ln>
                  <a:solidFill>
                    <a:srgbClr val="00B0F0"/>
                  </a:solidFill>
                </a:ln>
                <a:solidFill>
                  <a:srgbClr val="00B0F0"/>
                </a:solidFill>
              </a:rPr>
            </a:br>
            <a:r>
              <a:rPr lang="ru-RU" dirty="0" smtClean="0">
                <a:ln>
                  <a:solidFill>
                    <a:srgbClr val="00B0F0"/>
                  </a:solidFill>
                </a:ln>
                <a:solidFill>
                  <a:srgbClr val="00B0F0"/>
                </a:solidFill>
              </a:rPr>
              <a:t/>
            </a:r>
            <a:br>
              <a:rPr lang="ru-RU" dirty="0" smtClean="0">
                <a:ln>
                  <a:solidFill>
                    <a:srgbClr val="00B0F0"/>
                  </a:solidFill>
                </a:ln>
                <a:solidFill>
                  <a:srgbClr val="00B0F0"/>
                </a:solidFill>
              </a:rPr>
            </a:br>
            <a:endParaRPr lang="ru-RU" dirty="0">
              <a:ln>
                <a:solidFill>
                  <a:srgbClr val="00B0F0"/>
                </a:solidFill>
              </a:ln>
              <a:solidFill>
                <a:srgbClr val="00B0F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04800" y="1066800"/>
            <a:ext cx="4290556" cy="639762"/>
          </a:xfrm>
        </p:spPr>
        <p:txBody>
          <a:bodyPr>
            <a:normAutofit lnSpcReduction="10000"/>
          </a:bodyPr>
          <a:lstStyle/>
          <a:p>
            <a:pPr algn="ctr"/>
            <a:r>
              <a:rPr lang="ru-RU" b="1" dirty="0" smtClean="0">
                <a:solidFill>
                  <a:srgbClr val="00B050"/>
                </a:solidFill>
              </a:rPr>
              <a:t>Гора </a:t>
            </a:r>
            <a:r>
              <a:rPr lang="ru-RU" b="1" dirty="0" err="1" smtClean="0">
                <a:solidFill>
                  <a:srgbClr val="00B050"/>
                </a:solidFill>
              </a:rPr>
              <a:t>Каракош</a:t>
            </a:r>
            <a:r>
              <a:rPr lang="ru-RU" b="1" dirty="0" smtClean="0">
                <a:solidFill>
                  <a:srgbClr val="00B050"/>
                </a:solidFill>
              </a:rPr>
              <a:t> (2930 м) – самая высокая точка Хакасии</a:t>
            </a:r>
            <a:endParaRPr lang="ru-RU" b="1" dirty="0">
              <a:solidFill>
                <a:srgbClr val="00B050"/>
              </a:solidFill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8200" y="1143000"/>
            <a:ext cx="4292241" cy="381000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rgbClr val="00B050"/>
                </a:solidFill>
              </a:rPr>
              <a:t>Гора Арарат (1546 м)</a:t>
            </a:r>
            <a:endParaRPr lang="ru-RU" b="1" dirty="0">
              <a:solidFill>
                <a:srgbClr val="00B050"/>
              </a:solidFill>
            </a:endParaRPr>
          </a:p>
        </p:txBody>
      </p:sp>
      <p:pic>
        <p:nvPicPr>
          <p:cNvPr id="7" name="Содержимое 6" descr="гора Каракош 2931, 7 м/н.у.м. Высшая точка Хакасии"/>
          <p:cNvPicPr>
            <a:picLocks noGrp="1"/>
          </p:cNvPicPr>
          <p:nvPr>
            <p:ph sz="quarter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" y="1676400"/>
            <a:ext cx="4443413" cy="502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Содержимое 7" descr="http://u.jimdo.com/www32/o/scbb62864b3876bc5/img/i34968783dbd30dda/1292702988/thumb/image.jpg"/>
          <p:cNvPicPr>
            <a:picLocks noGrp="1"/>
          </p:cNvPicPr>
          <p:nvPr>
            <p:ph sz="quarter" idx="4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24400" y="1676400"/>
            <a:ext cx="4267200" cy="502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8991600" cy="1371600"/>
          </a:xfrm>
        </p:spPr>
        <p:txBody>
          <a:bodyPr>
            <a:prstTxWarp prst="textDoubleWave1">
              <a:avLst>
                <a:gd name="adj1" fmla="val 6250"/>
                <a:gd name="adj2" fmla="val 142"/>
              </a:avLst>
            </a:prstTxWarp>
            <a:normAutofit fontScale="90000"/>
          </a:bodyPr>
          <a:lstStyle/>
          <a:p>
            <a:r>
              <a:rPr lang="ru-RU" b="1" dirty="0" smtClean="0">
                <a:ln>
                  <a:solidFill>
                    <a:srgbClr val="00B0F0"/>
                  </a:solidFill>
                </a:ln>
                <a:solidFill>
                  <a:srgbClr val="00B050"/>
                </a:solidFill>
              </a:rPr>
              <a:t/>
            </a:r>
            <a:br>
              <a:rPr lang="ru-RU" b="1" dirty="0" smtClean="0">
                <a:ln>
                  <a:solidFill>
                    <a:srgbClr val="00B0F0"/>
                  </a:solidFill>
                </a:ln>
                <a:solidFill>
                  <a:srgbClr val="00B050"/>
                </a:solidFill>
              </a:rPr>
            </a:br>
            <a:r>
              <a:rPr lang="ru-RU" b="1" dirty="0" smtClean="0">
                <a:ln>
                  <a:solidFill>
                    <a:srgbClr val="00B0F0"/>
                  </a:solidFill>
                </a:ln>
                <a:solidFill>
                  <a:srgbClr val="00B050"/>
                </a:solidFill>
              </a:rPr>
              <a:t/>
            </a:r>
            <a:br>
              <a:rPr lang="ru-RU" b="1" dirty="0" smtClean="0">
                <a:ln>
                  <a:solidFill>
                    <a:srgbClr val="00B0F0"/>
                  </a:solidFill>
                </a:ln>
                <a:solidFill>
                  <a:srgbClr val="00B050"/>
                </a:solidFill>
              </a:rPr>
            </a:br>
            <a:r>
              <a:rPr lang="ru-RU" b="1" dirty="0" smtClean="0">
                <a:ln>
                  <a:solidFill>
                    <a:srgbClr val="00B0F0"/>
                  </a:solidFill>
                </a:ln>
                <a:solidFill>
                  <a:srgbClr val="00B05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reflection blurRad="12700" stA="48000" endA="300" endPos="55000" dir="5400000" sy="-90000" algn="bl" rotWithShape="0"/>
                </a:effectLst>
              </a:rPr>
              <a:t>Горы Хакасии</a:t>
            </a:r>
            <a:r>
              <a:rPr lang="ru-RU" b="1" dirty="0" smtClean="0">
                <a:ln>
                  <a:solidFill>
                    <a:srgbClr val="00B0F0"/>
                  </a:solidFill>
                </a:ln>
                <a:solidFill>
                  <a:srgbClr val="00B050"/>
                </a:solidFill>
              </a:rPr>
              <a:t/>
            </a:r>
            <a:br>
              <a:rPr lang="ru-RU" b="1" dirty="0" smtClean="0">
                <a:ln>
                  <a:solidFill>
                    <a:srgbClr val="00B0F0"/>
                  </a:solidFill>
                </a:ln>
                <a:solidFill>
                  <a:srgbClr val="00B050"/>
                </a:solidFill>
              </a:rPr>
            </a:br>
            <a:r>
              <a:rPr lang="ru-RU" dirty="0" smtClean="0">
                <a:ln>
                  <a:solidFill>
                    <a:srgbClr val="00B0F0"/>
                  </a:solidFill>
                </a:ln>
                <a:solidFill>
                  <a:srgbClr val="00B050"/>
                </a:solidFill>
              </a:rPr>
              <a:t/>
            </a:r>
            <a:br>
              <a:rPr lang="ru-RU" dirty="0" smtClean="0">
                <a:ln>
                  <a:solidFill>
                    <a:srgbClr val="00B0F0"/>
                  </a:solidFill>
                </a:ln>
                <a:solidFill>
                  <a:srgbClr val="00B050"/>
                </a:solidFill>
              </a:rPr>
            </a:b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0" y="1219200"/>
            <a:ext cx="9144000" cy="639762"/>
          </a:xfrm>
        </p:spPr>
        <p:txBody>
          <a:bodyPr>
            <a:noAutofit/>
          </a:bodyPr>
          <a:lstStyle/>
          <a:p>
            <a:pPr indent="457200" algn="just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Гора Гладенькая  - </a:t>
            </a:r>
            <a:r>
              <a:rPr lang="ru-RU" sz="16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горнолыжный курорт. Среди гостей проведших свой отпуск здесь, был и </a:t>
            </a:r>
            <a:r>
              <a:rPr lang="ru-RU" sz="1600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Президент Российской Федерации </a:t>
            </a:r>
            <a:r>
              <a:rPr lang="ru-RU" sz="1600" b="1" i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Владимир Владимирович Путин.</a:t>
            </a:r>
            <a:endParaRPr lang="ru-RU" sz="1600" b="1" i="1" u="sng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Содержимое 8" descr="http://www.sayanring.ru/static/images/foto/20101126/22.jpg"/>
          <p:cNvPicPr>
            <a:picLocks noGrp="1"/>
          </p:cNvPicPr>
          <p:nvPr>
            <p:ph sz="quarter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905000"/>
            <a:ext cx="9144000" cy="495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  <a:defRPr/>
            </a:pP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ПЕЩЕРАМИ БОГАТА</a:t>
            </a:r>
          </a:p>
          <a:p>
            <a:pPr algn="ctr">
              <a:buNone/>
              <a:defRPr/>
            </a:pP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ХАКАСИЯ МОЯ!</a:t>
            </a:r>
          </a:p>
          <a:p>
            <a:pPr algn="ctr">
              <a:buNone/>
              <a:defRPr/>
            </a:pP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Я В ЭТОТ МИР ПОДЗЕМНЫЙ</a:t>
            </a:r>
          </a:p>
          <a:p>
            <a:pPr algn="ctr">
              <a:buNone/>
              <a:defRPr/>
            </a:pPr>
            <a:r>
              <a:rPr lang="ru-RU" b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b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РОЖДЕНЬЯ ВЛЮБЛЕНА…</a:t>
            </a:r>
            <a:endParaRPr lang="ru-RU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3400" y="0"/>
            <a:ext cx="8610600" cy="882650"/>
          </a:xfrm>
        </p:spPr>
        <p:txBody>
          <a:bodyPr>
            <a:noAutofit/>
          </a:bodyPr>
          <a:lstStyle/>
          <a:p>
            <a:pPr algn="ctr"/>
            <a:r>
              <a:rPr lang="ru-RU" sz="5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5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5400" dirty="0" smtClean="0">
                <a:latin typeface="Times New Roman" pitchFamily="18" charset="0"/>
                <a:cs typeface="Times New Roman" pitchFamily="18" charset="0"/>
              </a:rPr>
              <a:t>Пещеры Хакасии</a:t>
            </a:r>
            <a:br>
              <a:rPr lang="ru-RU" sz="5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5400" dirty="0" smtClean="0">
                <a:latin typeface="Times New Roman" pitchFamily="18" charset="0"/>
                <a:cs typeface="Times New Roman" pitchFamily="18" charset="0"/>
              </a:rPr>
              <a:t>     </a:t>
            </a:r>
            <a:endParaRPr lang="ru-RU" sz="5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8200" y="1676400"/>
            <a:ext cx="4292241" cy="639762"/>
          </a:xfrm>
        </p:spPr>
        <p:txBody>
          <a:bodyPr>
            <a:normAutofit lnSpcReduction="1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8200" y="1219200"/>
            <a:ext cx="4288536" cy="5084763"/>
          </a:xfrm>
        </p:spPr>
        <p:txBody>
          <a:bodyPr/>
          <a:lstStyle/>
          <a:p>
            <a:pPr algn="ctr">
              <a:buNone/>
            </a:pPr>
            <a:r>
              <a:rPr lang="ru-RU" dirty="0" smtClean="0"/>
              <a:t>На территории Хакасии</a:t>
            </a:r>
          </a:p>
          <a:p>
            <a:pPr algn="ctr">
              <a:buNone/>
            </a:pPr>
            <a:r>
              <a:rPr lang="ru-RU" dirty="0" smtClean="0"/>
              <a:t>располагается очень много</a:t>
            </a:r>
          </a:p>
          <a:p>
            <a:pPr algn="ctr">
              <a:buNone/>
            </a:pPr>
            <a:r>
              <a:rPr lang="ru-RU" dirty="0" smtClean="0"/>
              <a:t>пещер, которые охотно</a:t>
            </a:r>
          </a:p>
          <a:p>
            <a:pPr algn="ctr">
              <a:buNone/>
            </a:pPr>
            <a:r>
              <a:rPr lang="ru-RU" dirty="0" smtClean="0"/>
              <a:t>посещают туристы.</a:t>
            </a:r>
          </a:p>
          <a:p>
            <a:pPr algn="just">
              <a:buNone/>
            </a:pPr>
            <a:r>
              <a:rPr lang="ru-RU" b="1" dirty="0" smtClean="0">
                <a:solidFill>
                  <a:srgbClr val="00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Наиболее известные:  </a:t>
            </a:r>
          </a:p>
          <a:p>
            <a:pPr algn="just">
              <a:buNone/>
            </a:pPr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Пещера «Двуглазка», «Бородинская»,</a:t>
            </a:r>
          </a:p>
          <a:p>
            <a:pPr algn="just">
              <a:buNone/>
            </a:pPr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«Ящик Пандоры», «Крест», «Крутая», </a:t>
            </a:r>
          </a:p>
          <a:p>
            <a:pPr algn="just">
              <a:buNone/>
            </a:pPr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«Аккорд».</a:t>
            </a:r>
          </a:p>
          <a:p>
            <a:endParaRPr lang="ru-RU" sz="1800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b="1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/>
          </a:p>
        </p:txBody>
      </p:sp>
      <p:pic>
        <p:nvPicPr>
          <p:cNvPr id="7" name="Содержимое 6" descr="http://bograd-web.ru/photo/480-95-1/92_rrrisr-sryossrrrye-3.jpg"/>
          <p:cNvPicPr>
            <a:picLocks noGrp="1"/>
          </p:cNvPicPr>
          <p:nvPr>
            <p:ph sz="quarter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 rot="20332913">
            <a:off x="305560" y="1014489"/>
            <a:ext cx="2614737" cy="19697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 rot="4127398">
            <a:off x="2055023" y="1657095"/>
            <a:ext cx="236410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Пещера «Двуглазка»</a:t>
            </a:r>
            <a:endParaRPr lang="ru-RU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26" name="AutoShape 2" descr="http://foto.spbland.ru/data/media/3/lrg_41017_sorek7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" name="Рисунок 9" descr="http://im2-tub-ru.yandex.net/i?id=55258336-30-72&amp;n=21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785632">
            <a:off x="279196" y="3290092"/>
            <a:ext cx="2362200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Прямоугольник 10"/>
          <p:cNvSpPr/>
          <p:nvPr/>
        </p:nvSpPr>
        <p:spPr>
          <a:xfrm rot="1934858">
            <a:off x="-260811" y="5106975"/>
            <a:ext cx="268323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Пещера "Бородинская"</a:t>
            </a:r>
            <a:endParaRPr lang="ru-RU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 rot="19855972">
            <a:off x="2733642" y="6036914"/>
            <a:ext cx="266771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Пещера "Ящик Пандоры"</a:t>
            </a:r>
            <a:endParaRPr lang="ru-RU" sz="1600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8" name="Picture 4" descr="http://u.jimdo.com/www53/o/s67fd1a0a7c8ef3cf/img/id5044d72d0ca722d/1302539568/std/image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9928383">
            <a:off x="2037910" y="4553141"/>
            <a:ext cx="2470639" cy="1833854"/>
          </a:xfrm>
          <a:prstGeom prst="rect">
            <a:avLst/>
          </a:prstGeom>
          <a:noFill/>
        </p:spPr>
      </p:pic>
      <p:sp>
        <p:nvSpPr>
          <p:cNvPr id="14" name="Прямоугольник 13"/>
          <p:cNvSpPr/>
          <p:nvPr/>
        </p:nvSpPr>
        <p:spPr>
          <a:xfrm rot="1034423">
            <a:off x="6102273" y="6177947"/>
            <a:ext cx="177805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rgbClr val="7030A0"/>
                </a:solidFill>
              </a:rPr>
              <a:t>Пещера "Крест"</a:t>
            </a:r>
            <a:endParaRPr lang="ru-RU" dirty="0">
              <a:solidFill>
                <a:srgbClr val="7030A0"/>
              </a:solidFill>
            </a:endParaRPr>
          </a:p>
        </p:txBody>
      </p:sp>
      <p:pic>
        <p:nvPicPr>
          <p:cNvPr id="15" name="Рисунок 14" descr="http://www.skitalets.ru/speleo/2004/kashkulak_yats/krest_02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1009239">
            <a:off x="6024847" y="4305078"/>
            <a:ext cx="2665412" cy="20089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Пещеры Боградского района   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noFill/>
        </p:spPr>
        <p:txBody>
          <a:bodyPr>
            <a:normAutofit fontScale="70000" lnSpcReduction="20000"/>
          </a:bodyPr>
          <a:lstStyle/>
          <a:p>
            <a:pPr marL="0" indent="342900" algn="just">
              <a:lnSpc>
                <a:spcPct val="160000"/>
              </a:lnSpc>
              <a:spcBef>
                <a:spcPts val="0"/>
              </a:spcBef>
              <a:buNone/>
            </a:pP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Бородинская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- самая большая пещера региона. </a:t>
            </a:r>
            <a: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Место нахождения:</a:t>
            </a:r>
            <a:r>
              <a:rPr lang="en-US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пещера находится в 70 км от г. Абакана (в 20 км от д. Таёжная). Здесь находится самый крупный в Сибири сталагмит. Один из гротов пещеры является пещерным заповедником. В нем масса разнообразных растущих сталагмитов, сталактитов, колонн и настенных наростов. По величине залов и их красоте Бородинская пещера не имеет себе равных в Сибири. Впервые в Сибири там был найден пещерный жемчуг. Эта пещера быстро стала самой посещаемой. </a:t>
            </a:r>
            <a:endParaRPr lang="ru-RU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Яркая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423</TotalTime>
  <Words>267</Words>
  <Application>Microsoft Office PowerPoint</Application>
  <PresentationFormat>Экран (4:3)</PresentationFormat>
  <Paragraphs>53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Трек</vt:lpstr>
      <vt:lpstr>Проект  «разнообразие  природы  родного  края»</vt:lpstr>
      <vt:lpstr>Цель: Познакомиться с природой родного края</vt:lpstr>
      <vt:lpstr>Слайд 3</vt:lpstr>
      <vt:lpstr>Слайд 4</vt:lpstr>
      <vt:lpstr>  Горы Хакасии  </vt:lpstr>
      <vt:lpstr>  Горы Хакасии  </vt:lpstr>
      <vt:lpstr>Слайд 7</vt:lpstr>
      <vt:lpstr> Пещеры Хакасии      </vt:lpstr>
      <vt:lpstr>Пещеры Боградского района   </vt:lpstr>
      <vt:lpstr>Пещеры Боградского района   </vt:lpstr>
      <vt:lpstr>Животный мир </vt:lpstr>
      <vt:lpstr>ЛЕСА ТВОИ  МОГУЧИЕ,  ЧТО ТЯНУТ ВЕТВИ ВВЫСЬ БЕРЁЗЫ, СОСНЫ, ЕЛИ ТУТ ВСЕ ВМЕСТЕ СОБРАЛИСЬ   </vt:lpstr>
      <vt:lpstr>Растительный мир</vt:lpstr>
      <vt:lpstr>Мы гордимся тем, что живем в ХАКАСИИ!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lamer</dc:creator>
  <cp:lastModifiedBy>Плагов</cp:lastModifiedBy>
  <cp:revision>49</cp:revision>
  <dcterms:created xsi:type="dcterms:W3CDTF">2014-03-11T12:39:50Z</dcterms:created>
  <dcterms:modified xsi:type="dcterms:W3CDTF">2014-04-23T13:13:24Z</dcterms:modified>
</cp:coreProperties>
</file>